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6858000" cx="12192000"/>
  <p:notesSz cx="6858000" cy="9144000"/>
  <p:embeddedFontLst>
    <p:embeddedFont>
      <p:font typeface="Century Gothic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60" roundtripDataSignature="AMtx7mgIlZ2bOSVG3zaMnBQv05etW5V2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customschemas.google.com/relationships/presentationmetadata" Target="meta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CenturyGothic-bold.fntdata"/><Relationship Id="rId12" Type="http://schemas.openxmlformats.org/officeDocument/2006/relationships/slide" Target="slides/slide7.xml"/><Relationship Id="rId56" Type="http://schemas.openxmlformats.org/officeDocument/2006/relationships/font" Target="fonts/CenturyGothic-regular.fntdata"/><Relationship Id="rId15" Type="http://schemas.openxmlformats.org/officeDocument/2006/relationships/slide" Target="slides/slide10.xml"/><Relationship Id="rId59" Type="http://schemas.openxmlformats.org/officeDocument/2006/relationships/font" Target="fonts/CenturyGothic-boldItalic.fntdata"/><Relationship Id="rId14" Type="http://schemas.openxmlformats.org/officeDocument/2006/relationships/slide" Target="slides/slide9.xml"/><Relationship Id="rId58" Type="http://schemas.openxmlformats.org/officeDocument/2006/relationships/font" Target="fonts/CenturyGothic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9" name="Google Shape;22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" name="Google Shape;24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6" name="Google Shape;246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2" name="Google Shape;252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4" name="Google Shape;274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4" name="Google Shape;17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0" name="Google Shape;280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5" name="Google Shape;285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9" name="Google Shape;299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5" name="Google Shape;30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2" name="Google Shape;322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4" name="Google Shape;334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9" name="Google Shape;349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7" name="Google Shape;357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2" name="Google Shape;362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9" name="Google Shape;369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6" name="Google Shape;376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1" name="Google Shape;381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6" name="Google Shape;386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3" name="Google Shape;393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0" name="Google Shape;400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5" name="Google Shape;405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0" name="Google Shape;410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8" name="Google Shape;18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7" name="Google Shape;417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0" name="Google Shape;430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2" name="Google Shape;442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7" name="Google Shape;447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6" name="Google Shape;456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1" name="Google Shape;461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6" name="Google Shape;466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7" name="Google Shape;477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2" name="Google Shape;482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7" name="Google Shape;487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3" name="Google Shape;493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6" name="Google Shape;20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2" name="Google Shape;21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0" name="Google Shape;20;p5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2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62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88" name="Google Shape;88;p62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9" name="Google Shape;89;p6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6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6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panoramica con didascalia">
  <p:cSld name="Immagine panoramica con didascalia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3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3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95" name="Google Shape;95;p63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6" name="Google Shape;96;p6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6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6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sottotitolo">
  <p:cSld name="Titolo e sottotitol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64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64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2" name="Google Shape;102;p6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6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6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zione con didascalia">
  <p:cSld name="Citazione con didascalia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5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5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8" name="Google Shape;108;p65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09" name="Google Shape;109;p6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6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6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sp>
        <p:nvSpPr>
          <p:cNvPr id="112" name="Google Shape;112;p65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b="0" i="0" lang="it-IT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65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b="0" i="0" lang="it-IT" sz="12200" u="none" cap="none" strike="noStrik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da nome">
  <p:cSld name="Scheda nome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6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66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6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6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6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onne">
  <p:cSld name="3 colonne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67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3" name="Google Shape;123;p67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4" name="Google Shape;124;p67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5" name="Google Shape;125;p67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6" name="Google Shape;126;p67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7" name="Google Shape;127;p67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28" name="Google Shape;128;p67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9" name="Google Shape;129;p67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p6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6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6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onne immagine">
  <p:cSld name="3 colonne immagin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68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36" name="Google Shape;136;p68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37" name="Google Shape;137;p68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38" name="Google Shape;138;p68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39" name="Google Shape;139;p68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40" name="Google Shape;140;p68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41" name="Google Shape;141;p68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42" name="Google Shape;142;p68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352"/>
              </a:srgbClr>
            </a:outerShdw>
          </a:effectLst>
        </p:spPr>
      </p:sp>
      <p:sp>
        <p:nvSpPr>
          <p:cNvPr id="143" name="Google Shape;143;p68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44" name="Google Shape;144;p68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5" name="Google Shape;145;p68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6" name="Google Shape;146;p6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6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6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69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52" name="Google Shape;152;p6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6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6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olo e testo verticale" type="vertTitleAndTx">
  <p:cSld name="VERTICAL_TITLE_AND_VERTICAL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0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70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58" name="Google Shape;158;p7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7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7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3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8" name="Google Shape;38;p5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6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6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5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a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5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8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9" name="Google Shape;59;p58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60" name="Google Shape;60;p5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9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59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Google Shape;66;p5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5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60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2" name="Google Shape;72;p60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73" name="Google Shape;73;p60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74" name="Google Shape;74;p60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75" name="Google Shape;75;p6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6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6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61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61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81" name="Google Shape;81;p61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2" name="Google Shape;82;p6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6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6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slideLayout" Target="../slideLayouts/slideLayout1.xml"/><Relationship Id="rId7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7.xml"/><Relationship Id="rId22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6.xml"/><Relationship Id="rId21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9.xml"/><Relationship Id="rId12" Type="http://schemas.openxmlformats.org/officeDocument/2006/relationships/slideLayout" Target="../slideLayouts/slideLayout8.xml"/><Relationship Id="rId23" Type="http://schemas.openxmlformats.org/officeDocument/2006/relationships/theme" Target="../theme/theme1.xml"/><Relationship Id="rId1" Type="http://schemas.openxmlformats.org/officeDocument/2006/relationships/image" Target="../media/image16.png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2.xml"/><Relationship Id="rId5" Type="http://schemas.openxmlformats.org/officeDocument/2006/relationships/image" Target="../media/image6.png"/><Relationship Id="rId19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.xml"/><Relationship Id="rId18" Type="http://schemas.openxmlformats.org/officeDocument/2006/relationships/slideLayout" Target="../slideLayouts/slideLayout14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52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52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5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274"/>
                </a:srgbClr>
              </a:gs>
              <a:gs pos="36000">
                <a:srgbClr val="F3F3F3">
                  <a:alpha val="5490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52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52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5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52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5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5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5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1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51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274"/>
                </a:srgbClr>
              </a:gs>
              <a:gs pos="36000">
                <a:srgbClr val="4CB9C3">
                  <a:alpha val="5490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51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1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1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2" name="Google Shape;32;p5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3" name="Google Shape;33;p5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4" name="Google Shape;34;p5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  <p:sldLayoutId id="2147483666" r:id="rId21"/>
    <p:sldLayoutId id="2147483667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jpg"/><Relationship Id="rId4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jpg"/><Relationship Id="rId4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jpg"/><Relationship Id="rId4" Type="http://schemas.openxmlformats.org/officeDocument/2006/relationships/image" Target="../media/image3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24.jpg"/><Relationship Id="rId5" Type="http://schemas.openxmlformats.org/officeDocument/2006/relationships/image" Target="../media/image3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5.png"/><Relationship Id="rId4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openxmlformats.org/officeDocument/2006/relationships/image" Target="../media/image46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48.png"/><Relationship Id="rId6" Type="http://schemas.openxmlformats.org/officeDocument/2006/relationships/image" Target="../media/image4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6" name="Google Shape;166;p1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"/>
          <p:cNvSpPr/>
          <p:nvPr/>
        </p:nvSpPr>
        <p:spPr>
          <a:xfrm>
            <a:off x="8719939" y="1460230"/>
            <a:ext cx="3472060" cy="825932"/>
          </a:xfrm>
          <a:custGeom>
            <a:rect b="b" l="l" r="r" t="t"/>
            <a:pathLst>
              <a:path extrusionOk="0" h="825932" w="347206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8" name="Google Shape;168;p1"/>
          <p:cNvSpPr txBox="1"/>
          <p:nvPr>
            <p:ph type="title"/>
          </p:nvPr>
        </p:nvSpPr>
        <p:spPr>
          <a:xfrm>
            <a:off x="648930" y="629267"/>
            <a:ext cx="9252154" cy="10166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200"/>
              <a:buFont typeface="Century Gothic"/>
              <a:buNone/>
            </a:pPr>
            <a:r>
              <a:rPr b="0" i="0" lang="it-IT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ANOVA recap</a:t>
            </a:r>
            <a:endParaRPr/>
          </a:p>
        </p:txBody>
      </p:sp>
      <p:sp>
        <p:nvSpPr>
          <p:cNvPr id="169" name="Google Shape;169;p1"/>
          <p:cNvSpPr/>
          <p:nvPr/>
        </p:nvSpPr>
        <p:spPr>
          <a:xfrm>
            <a:off x="1" y="1762067"/>
            <a:ext cx="12192417" cy="5095933"/>
          </a:xfrm>
          <a:custGeom>
            <a:rect b="b" l="l" r="r" t="t"/>
            <a:pathLst>
              <a:path extrusionOk="0" h="5095933" w="12192417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70" name="Google Shape;170;p1"/>
          <p:cNvSpPr txBox="1"/>
          <p:nvPr>
            <p:ph idx="1" type="body"/>
          </p:nvPr>
        </p:nvSpPr>
        <p:spPr>
          <a:xfrm>
            <a:off x="648931" y="2548281"/>
            <a:ext cx="5122606" cy="36586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None/>
            </a:pPr>
            <a:r>
              <a:rPr b="0" i="0" lang="it-IT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 ogni individuo abbiamo:</a:t>
            </a:r>
            <a:endParaRPr b="0"/>
          </a:p>
          <a:p>
            <a:pPr indent="-34290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►"/>
            </a:pPr>
            <a:r>
              <a:rPr b="0" i="0" lang="it-IT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tempo switch congruente</a:t>
            </a:r>
            <a:endParaRPr b="0"/>
          </a:p>
          <a:p>
            <a:pPr indent="-34290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►"/>
            </a:pPr>
            <a:r>
              <a:rPr b="0" i="0" lang="it-IT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tempo switch incongruente</a:t>
            </a:r>
            <a:endParaRPr b="0"/>
          </a:p>
          <a:p>
            <a:pPr indent="-34290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►"/>
            </a:pPr>
            <a:r>
              <a:rPr b="0" i="0" lang="it-IT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tempo noswitch congruente</a:t>
            </a:r>
            <a:endParaRPr b="0"/>
          </a:p>
          <a:p>
            <a:pPr indent="-34290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►"/>
            </a:pPr>
            <a:r>
              <a:rPr b="0" i="0" lang="it-IT" sz="180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tempo noswitch incongruente</a:t>
            </a:r>
            <a:endParaRPr b="0"/>
          </a:p>
          <a:p>
            <a:pPr indent="-342900" lvl="0" marL="3429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Char char="►"/>
            </a:pPr>
            <a:br>
              <a:rPr lang="it-IT"/>
            </a:br>
            <a:endParaRPr cap="none"/>
          </a:p>
        </p:txBody>
      </p:sp>
      <p:pic>
        <p:nvPicPr>
          <p:cNvPr id="171" name="Google Shape;171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18547" y="2275189"/>
            <a:ext cx="7893080" cy="4223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 txBox="1"/>
          <p:nvPr>
            <p:ph type="title"/>
          </p:nvPr>
        </p:nvSpPr>
        <p:spPr>
          <a:xfrm>
            <a:off x="646111" y="452718"/>
            <a:ext cx="9404723" cy="1005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it-IT" sz="3600"/>
              <a:t>Exploratory analysis: effects of covariates</a:t>
            </a:r>
            <a:endParaRPr sz="3600"/>
          </a:p>
        </p:txBody>
      </p:sp>
      <p:sp>
        <p:nvSpPr>
          <p:cNvPr id="226" name="Google Shape;226;p10"/>
          <p:cNvSpPr txBox="1"/>
          <p:nvPr>
            <p:ph idx="1" type="body"/>
          </p:nvPr>
        </p:nvSpPr>
        <p:spPr>
          <a:xfrm>
            <a:off x="1103312" y="1139688"/>
            <a:ext cx="8946541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it-IT"/>
              <a:t>Absence of interaction Age:Diagnosis e BMI:Diagnosis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it-IT"/>
              <a:t>We know already that diagnosis leads to higher reaction times: coherent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it-IT"/>
              <a:t>Both age and BMI seem to have an increasing effect on reaction times: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it-IT"/>
              <a:t>Age is considered in literature as a general slowing cause</a:t>
            </a:r>
            <a:endParaRPr/>
          </a:p>
          <a:p>
            <a:pPr indent="-285750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it-IT"/>
              <a:t>BMI (Body Mass Index) could be an indicator of general health state/presence of very serious comorbidities (serious illness)</a:t>
            </a:r>
            <a:endParaRPr/>
          </a:p>
          <a:p>
            <a:pPr indent="-194309" lvl="1" marL="7429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❑"/>
            </a:pPr>
            <a:r>
              <a:rPr lang="it-IT"/>
              <a:t>We will not openly consider these factors in the ANOVA as we do not have enough observations; moreover these factors are not controllable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❑"/>
            </a:pPr>
            <a:r>
              <a:rPr lang="it-IT"/>
              <a:t>We will rely on the assumption that the experimental design distributed age and BMI values evenly among healthy and schz populations (visually: it does not seem largely disproved).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1"/>
          <p:cNvSpPr txBox="1"/>
          <p:nvPr>
            <p:ph type="title"/>
          </p:nvPr>
        </p:nvSpPr>
        <p:spPr>
          <a:xfrm>
            <a:off x="6978316" y="365125"/>
            <a:ext cx="4788318" cy="49528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br>
              <a:rPr lang="it-IT"/>
            </a:br>
            <a:r>
              <a:rPr lang="it-IT"/>
              <a:t>FUMO</a:t>
            </a:r>
            <a:endParaRPr/>
          </a:p>
        </p:txBody>
      </p:sp>
      <p:pic>
        <p:nvPicPr>
          <p:cNvPr id="232" name="Google Shape;23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5366" y="349250"/>
            <a:ext cx="6143625" cy="614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it-IT"/>
              <a:t>unire i 4 boxplot in un unico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"/>
          <p:cNvSpPr txBox="1"/>
          <p:nvPr>
            <p:ph type="title"/>
          </p:nvPr>
        </p:nvSpPr>
        <p:spPr>
          <a:xfrm>
            <a:off x="646111" y="452718"/>
            <a:ext cx="9404723" cy="6604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it-IT" sz="3600"/>
              <a:t>Smoking habits: effects on Reaction Time</a:t>
            </a:r>
            <a:endParaRPr/>
          </a:p>
        </p:txBody>
      </p:sp>
      <p:sp>
        <p:nvSpPr>
          <p:cNvPr id="243" name="Google Shape;243;p13"/>
          <p:cNvSpPr txBox="1"/>
          <p:nvPr>
            <p:ph idx="1" type="body"/>
          </p:nvPr>
        </p:nvSpPr>
        <p:spPr>
          <a:xfrm>
            <a:off x="530088" y="1272210"/>
            <a:ext cx="9519766" cy="4976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it-IT"/>
              <a:t>Gaining consistent information on smoking habits was difficult.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it-IT"/>
              <a:t>Literature often highlights the role of smoking habits on general cognitive slowing.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it-IT"/>
              <a:t>We have likened (in accordance to literature findings and test on means) past smokers to non-smokers, as slowing effects wane over time.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it-IT"/>
              <a:t>From boxplot: possible smoking:diagnosis interaction (smoking affects controls’ reaction times disproportionately more).</a:t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❑"/>
            </a:pPr>
            <a:r>
              <a:rPr lang="it-IT"/>
              <a:t>We therefore test this assumption by considering the smoking cost for healthy vs schz subjects. </a:t>
            </a:r>
            <a:r>
              <a:rPr lang="it-IT">
                <a:solidFill>
                  <a:srgbClr val="FF0000"/>
                </a:solidFill>
              </a:rPr>
              <a:t>Smoking cost is normally distributed?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505" y="349250"/>
            <a:ext cx="6143625" cy="61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4"/>
          <p:cNvPicPr preferRelativeResize="0"/>
          <p:nvPr/>
        </p:nvPicPr>
        <p:blipFill rotWithShape="1">
          <a:blip r:embed="rId4">
            <a:alphaModFix/>
          </a:blip>
          <a:srcRect b="0" l="0" r="0" t="15131"/>
          <a:stretch/>
        </p:blipFill>
        <p:spPr>
          <a:xfrm>
            <a:off x="7411452" y="2492625"/>
            <a:ext cx="4299960" cy="212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it-IT"/>
              <a:t>DA BUTTARE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6"/>
          <p:cNvSpPr txBox="1"/>
          <p:nvPr>
            <p:ph type="title"/>
          </p:nvPr>
        </p:nvSpPr>
        <p:spPr>
          <a:xfrm>
            <a:off x="646111" y="452718"/>
            <a:ext cx="9404723" cy="726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it-IT"/>
              <a:t>Smoking cost by diagnosis</a:t>
            </a:r>
            <a:endParaRPr/>
          </a:p>
        </p:txBody>
      </p:sp>
      <p:sp>
        <p:nvSpPr>
          <p:cNvPr id="260" name="Google Shape;260;p16"/>
          <p:cNvSpPr txBox="1"/>
          <p:nvPr>
            <p:ph idx="1" type="body"/>
          </p:nvPr>
        </p:nvSpPr>
        <p:spPr>
          <a:xfrm>
            <a:off x="772007" y="1331259"/>
            <a:ext cx="10664619" cy="50740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it-IT"/>
              <a:t>The two distributions seem to exhibit comparable variance, and similar mean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it-IT"/>
              <a:t>The test we have performed (t-test) disproves thepresence of a smoking:Diagnosis effect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it-IT"/>
              <a:t>in anova? </a:t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it-IT"/>
              <a:t>Barratt scores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/>
          <p:nvPr>
            <p:ph type="title"/>
          </p:nvPr>
        </p:nvSpPr>
        <p:spPr>
          <a:xfrm>
            <a:off x="646111" y="452718"/>
            <a:ext cx="9404723" cy="766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it-IT"/>
              <a:t>Linear regression: time vs Barratt</a:t>
            </a:r>
            <a:endParaRPr/>
          </a:p>
        </p:txBody>
      </p:sp>
      <p:sp>
        <p:nvSpPr>
          <p:cNvPr id="271" name="Google Shape;271;p18"/>
          <p:cNvSpPr txBox="1"/>
          <p:nvPr>
            <p:ph idx="1" type="body"/>
          </p:nvPr>
        </p:nvSpPr>
        <p:spPr>
          <a:xfrm>
            <a:off x="645130" y="1219200"/>
            <a:ext cx="10393931" cy="5029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it-IT"/>
              <a:t>Barratt results collect scores for 3 impulsivity traits: motor, non-planning and attentional (total score is sum of these)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it-IT"/>
              <a:t>We expect motor impulsivity not to be relevant to our study.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it-IT"/>
              <a:t>High impulsivity scores (total scores) are known to positively correlate with schizophrenia, however Barratt tests are not used as a diagnostic tool and only refer to a behavioural characteristic.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it-IT"/>
              <a:t>Moderate impulsivity is considered healthy for decision-making.</a:t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❑"/>
            </a:pPr>
            <a:r>
              <a:rPr lang="it-IT"/>
              <a:t>We will try to understand how to connect impulsivity traits (also a non-controllable factor) to reaction times.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Char char="❑"/>
            </a:pPr>
            <a:r>
              <a:rPr lang="it-IT"/>
              <a:t>We expect high impulsivity to decrease general reaction time (mean over all trials of same individual).</a:t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19"/>
          <p:cNvPicPr preferRelativeResize="0"/>
          <p:nvPr/>
        </p:nvPicPr>
        <p:blipFill rotWithShape="1">
          <a:blip r:embed="rId3">
            <a:alphaModFix/>
          </a:blip>
          <a:srcRect b="2" l="5015" r="2" t="0"/>
          <a:stretch/>
        </p:blipFill>
        <p:spPr>
          <a:xfrm>
            <a:off x="643466" y="643467"/>
            <a:ext cx="5291667" cy="5571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19"/>
          <p:cNvPicPr preferRelativeResize="0"/>
          <p:nvPr/>
        </p:nvPicPr>
        <p:blipFill rotWithShape="1">
          <a:blip r:embed="rId4">
            <a:alphaModFix/>
          </a:blip>
          <a:srcRect b="2" l="5015" r="2" t="0"/>
          <a:stretch/>
        </p:blipFill>
        <p:spPr>
          <a:xfrm>
            <a:off x="6256867" y="643467"/>
            <a:ext cx="5291665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5164" y="1905879"/>
            <a:ext cx="8312537" cy="199087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"/>
          <p:cNvSpPr txBox="1"/>
          <p:nvPr>
            <p:ph idx="1" type="body"/>
          </p:nvPr>
        </p:nvSpPr>
        <p:spPr>
          <a:xfrm>
            <a:off x="941532" y="576775"/>
            <a:ext cx="8946541" cy="58285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it-IT"/>
              <a:t>Analisi condotta sia tenendo tempi associati a risposte sbagliate, che non (risultati paragonabili)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it-IT"/>
              <a:t>Le ipotesi del modello in entrambi i casi risultano verificate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br>
              <a:rPr lang="it-IT"/>
            </a:b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178" name="Google Shape;17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5164" y="4220893"/>
            <a:ext cx="8328097" cy="1476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0"/>
          <p:cNvSpPr txBox="1"/>
          <p:nvPr/>
        </p:nvSpPr>
        <p:spPr>
          <a:xfrm>
            <a:off x="1130300" y="1409700"/>
            <a:ext cx="100584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è NORMALE CHE CI SIA PIU VaRIaBILITà IN QUANTO SONO SOTTO TRATTAMENTO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FARE TEST DI WILKS, SHAPIRO,, PBALUE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WILKOCKSON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UINRE BOXPLOT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FARE TEST NON PARAMETRI PER CONFRONARE LA MEDIA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1"/>
          <p:cNvSpPr txBox="1"/>
          <p:nvPr>
            <p:ph type="title"/>
          </p:nvPr>
        </p:nvSpPr>
        <p:spPr>
          <a:xfrm>
            <a:off x="646111" y="452718"/>
            <a:ext cx="9404723" cy="6304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it-IT" sz="3600"/>
              <a:t>Basic considerations on Barratt score distributions</a:t>
            </a:r>
            <a:br>
              <a:rPr lang="it-IT" sz="3600"/>
            </a:br>
            <a:endParaRPr sz="3600"/>
          </a:p>
        </p:txBody>
      </p:sp>
      <p:sp>
        <p:nvSpPr>
          <p:cNvPr id="288" name="Google Shape;288;p21"/>
          <p:cNvSpPr txBox="1"/>
          <p:nvPr>
            <p:ph idx="1" type="body"/>
          </p:nvPr>
        </p:nvSpPr>
        <p:spPr>
          <a:xfrm>
            <a:off x="646111" y="1800665"/>
            <a:ext cx="9876523" cy="4604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it-IT"/>
              <a:t>We did not expect the schizophrenic population to be more variable than the control group: in previous results the opposite happened.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it-IT"/>
              <a:t>However, schizophrenic patients are more impulsive according to this scale.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it-IT"/>
              <a:t>Both distributions of total scores appear to be normal.</a:t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2"/>
          <p:cNvSpPr txBox="1"/>
          <p:nvPr>
            <p:ph type="title"/>
          </p:nvPr>
        </p:nvSpPr>
        <p:spPr>
          <a:xfrm>
            <a:off x="646111" y="452718"/>
            <a:ext cx="9404723" cy="7399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it-IT"/>
              <a:t>Effect of barratt scores by type on mean reaction time per individual</a:t>
            </a:r>
            <a:endParaRPr/>
          </a:p>
        </p:txBody>
      </p:sp>
      <p:pic>
        <p:nvPicPr>
          <p:cNvPr id="294" name="Google Shape;294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9544" y="2643981"/>
            <a:ext cx="3743325" cy="30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2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0906" y="2641600"/>
            <a:ext cx="3743325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2"/>
          <p:cNvSpPr txBox="1"/>
          <p:nvPr/>
        </p:nvSpPr>
        <p:spPr>
          <a:xfrm>
            <a:off x="1322363" y="6147582"/>
            <a:ext cx="84018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Red: schz subjects, blue: controls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2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874" y="1856935"/>
            <a:ext cx="4715995" cy="3815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3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0906" y="1854554"/>
            <a:ext cx="4715995" cy="3815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"/>
          <p:cNvSpPr txBox="1"/>
          <p:nvPr>
            <p:ph type="title"/>
          </p:nvPr>
        </p:nvSpPr>
        <p:spPr>
          <a:xfrm>
            <a:off x="646111" y="452718"/>
            <a:ext cx="9404723" cy="845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it-IT"/>
              <a:t>Collinearity analysis on Barratt sub-scores</a:t>
            </a:r>
            <a:br>
              <a:rPr lang="it-IT"/>
            </a:br>
            <a:endParaRPr/>
          </a:p>
        </p:txBody>
      </p:sp>
      <p:pic>
        <p:nvPicPr>
          <p:cNvPr descr="Immagine che contiene testo&#10;&#10;Descrizione generata automaticamente" id="308" name="Google Shape;30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111" y="1952477"/>
            <a:ext cx="11003314" cy="3843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it-IT"/>
              <a:t>SI PUO VEDERE COLLINEARITà CON SCATTEPLOT, CORRELAZIONE, SENZA LM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6"/>
          <p:cNvSpPr txBox="1"/>
          <p:nvPr>
            <p:ph idx="1" type="body"/>
          </p:nvPr>
        </p:nvSpPr>
        <p:spPr>
          <a:xfrm>
            <a:off x="1103312" y="649358"/>
            <a:ext cx="8946541" cy="55990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it-IT"/>
              <a:t>Comparison with what we already know:</a:t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it-IT"/>
              <a:t>We will check whether by adding information on impulsivity we can improve our current explanation of increased schz times.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it-IT"/>
              <a:t>We choose to keep motor and attentional, thus discarding non_planning, by previous analyses</a:t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Immagine che contiene testo, screenshot, ricevuta&#10;&#10;Descrizione generata automaticamente" id="319" name="Google Shape;31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4780" y="1202635"/>
            <a:ext cx="6334125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Google Shape;325;p27"/>
          <p:cNvSpPr/>
          <p:nvPr/>
        </p:nvSpPr>
        <p:spPr>
          <a:xfrm>
            <a:off x="4994020" y="-1"/>
            <a:ext cx="559472" cy="3709642"/>
          </a:xfrm>
          <a:custGeom>
            <a:rect b="b" l="l" r="r" t="t"/>
            <a:pathLst>
              <a:path extrusionOk="0" h="3709642" w="55947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6" name="Google Shape;326;p27"/>
          <p:cNvSpPr/>
          <p:nvPr/>
        </p:nvSpPr>
        <p:spPr>
          <a:xfrm rot="-5400000">
            <a:off x="5270819" y="-63600"/>
            <a:ext cx="6858001" cy="6985200"/>
          </a:xfrm>
          <a:custGeom>
            <a:rect b="b" l="l" r="r" t="t"/>
            <a:pathLst>
              <a:path extrusionOk="0" h="6985200" w="685800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pic>
        <p:nvPicPr>
          <p:cNvPr descr="Immagine che contiene testo, ricevuta&#10;&#10;Descrizione generata automaticamente" id="327" name="Google Shape;327;p2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4874" y="1143000"/>
            <a:ext cx="5449889" cy="246607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7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7"/>
          <p:cNvSpPr txBox="1"/>
          <p:nvPr/>
        </p:nvSpPr>
        <p:spPr>
          <a:xfrm>
            <a:off x="520355" y="552155"/>
            <a:ext cx="4166509" cy="57536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Char char="►"/>
            </a:pPr>
            <a:r>
              <a:rPr b="0" i="0" lang="it-IT" sz="2000" u="none" cap="none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overall model seems not to be significant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Char char="►"/>
            </a:pPr>
            <a:r>
              <a:rPr b="0" i="0" lang="it-IT" sz="2000" u="none" cap="none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If we try to reduce it by removing one by one the less significant covariates, the only one remaining is diagnosis (always by far much more significant than the rest)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None/>
            </a:pPr>
            <a:r>
              <a:t/>
            </a:r>
            <a:endParaRPr b="0" i="0" sz="2000" u="none" cap="none" strike="noStrike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8575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Char char="►"/>
            </a:pPr>
            <a:r>
              <a:rPr b="0" i="0" lang="it-IT" sz="2000" u="none" cap="none" strike="noStrike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therefore will not keep information on Barratt scores to explain mean individual times (?)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EBEBEB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30" name="Google Shape;330;p27"/>
          <p:cNvCxnSpPr/>
          <p:nvPr/>
        </p:nvCxnSpPr>
        <p:spPr>
          <a:xfrm>
            <a:off x="5809957" y="3709641"/>
            <a:ext cx="5950634" cy="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Immagine che contiene testo, ricevuta&#10;&#10;Descrizione generata automaticamente" id="331" name="Google Shape;331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74874" y="4230753"/>
            <a:ext cx="5343525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8"/>
          <p:cNvPicPr preferRelativeResize="0"/>
          <p:nvPr/>
        </p:nvPicPr>
        <p:blipFill rotWithShape="1">
          <a:blip r:embed="rId3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8"/>
          <p:cNvPicPr preferRelativeResize="0"/>
          <p:nvPr/>
        </p:nvPicPr>
        <p:blipFill rotWithShape="1">
          <a:blip r:embed="rId4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28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274"/>
                </a:srgbClr>
              </a:gs>
              <a:gs pos="36000">
                <a:srgbClr val="4CB9C3">
                  <a:alpha val="5490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9" name="Google Shape;339;p28"/>
          <p:cNvPicPr preferRelativeResize="0"/>
          <p:nvPr/>
        </p:nvPicPr>
        <p:blipFill rotWithShape="1">
          <a:blip r:embed="rId5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8"/>
          <p:cNvPicPr preferRelativeResize="0"/>
          <p:nvPr/>
        </p:nvPicPr>
        <p:blipFill rotWithShape="1">
          <a:blip r:embed="rId6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3" name="Google Shape;343;p28"/>
          <p:cNvSpPr/>
          <p:nvPr/>
        </p:nvSpPr>
        <p:spPr>
          <a:xfrm>
            <a:off x="0" y="0"/>
            <a:ext cx="4654294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4" name="Google Shape;344;p28"/>
          <p:cNvSpPr/>
          <p:nvPr/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alpha val="6941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p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8"/>
          <p:cNvSpPr txBox="1"/>
          <p:nvPr>
            <p:ph type="title"/>
          </p:nvPr>
        </p:nvSpPr>
        <p:spPr>
          <a:xfrm>
            <a:off x="5214033" y="1266958"/>
            <a:ext cx="6248624" cy="45284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b="0" i="0" lang="it-IT" sz="720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PCA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9"/>
          <p:cNvSpPr txBox="1"/>
          <p:nvPr>
            <p:ph type="title"/>
          </p:nvPr>
        </p:nvSpPr>
        <p:spPr>
          <a:xfrm>
            <a:off x="797014" y="1071697"/>
            <a:ext cx="4316829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it-IT"/>
              <a:t>LE PRIME 2 PCs</a:t>
            </a:r>
            <a:endParaRPr/>
          </a:p>
        </p:txBody>
      </p:sp>
      <p:pic>
        <p:nvPicPr>
          <p:cNvPr id="352" name="Google Shape;35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505082"/>
            <a:ext cx="5298986" cy="4787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018" y="3212102"/>
            <a:ext cx="5298987" cy="302799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29"/>
          <p:cNvSpPr txBox="1"/>
          <p:nvPr/>
        </p:nvSpPr>
        <p:spPr>
          <a:xfrm>
            <a:off x="797014" y="379828"/>
            <a:ext cx="90222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Abbiamo eseguito una PCA per provare a ridurre la dimensionalità del dataset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"/>
          <p:cNvSpPr txBox="1"/>
          <p:nvPr>
            <p:ph type="title"/>
          </p:nvPr>
        </p:nvSpPr>
        <p:spPr>
          <a:xfrm>
            <a:off x="646111" y="452718"/>
            <a:ext cx="9404723" cy="766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it-IT"/>
              <a:t>Tempi ed errori</a:t>
            </a:r>
            <a:endParaRPr/>
          </a:p>
        </p:txBody>
      </p:sp>
      <p:pic>
        <p:nvPicPr>
          <p:cNvPr id="184" name="Google Shape;184;p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6111" y="1434441"/>
            <a:ext cx="4473990" cy="4473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"/>
          <p:cNvPicPr preferRelativeResize="0"/>
          <p:nvPr/>
        </p:nvPicPr>
        <p:blipFill rotWithShape="1">
          <a:blip r:embed="rId4">
            <a:alphaModFix/>
          </a:blip>
          <a:srcRect b="0" l="46867" r="0" t="0"/>
          <a:stretch/>
        </p:blipFill>
        <p:spPr>
          <a:xfrm>
            <a:off x="6096001" y="595473"/>
            <a:ext cx="3427827" cy="5667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it-IT" sz="2800"/>
              <a:t>NON PLOTARE LOADINGS</a:t>
            </a:r>
            <a:br>
              <a:rPr lang="it-IT" sz="2800"/>
            </a:br>
            <a:r>
              <a:rPr lang="it-IT" sz="2800"/>
              <a:t>MA LA DIFFERENZA FRA MEDIA E UN MULTIPLO DELLA PC</a:t>
            </a:r>
            <a:br>
              <a:rPr lang="it-IT" sz="2800"/>
            </a:br>
            <a:br>
              <a:rPr lang="it-IT" sz="2800"/>
            </a:br>
            <a:r>
              <a:rPr lang="it-IT" sz="2800"/>
              <a:t>DI COSA PRINCIPALMTENTE STA PARLANDO LA COMP PRINCIPALM</a:t>
            </a:r>
            <a:br>
              <a:rPr lang="it-IT" sz="2800"/>
            </a:br>
            <a:br>
              <a:rPr lang="it-IT" sz="2800"/>
            </a:br>
            <a:r>
              <a:rPr lang="it-IT" sz="2800"/>
              <a:t>scala colore che sia centrata in 0, che sia bianca in 0, con paraview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it-IT"/>
              <a:t> </a:t>
            </a:r>
            <a:endParaRPr/>
          </a:p>
        </p:txBody>
      </p:sp>
      <p:pic>
        <p:nvPicPr>
          <p:cNvPr id="365" name="Google Shape;36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124" y="2601086"/>
            <a:ext cx="6249233" cy="191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26301" y="836844"/>
            <a:ext cx="5441311" cy="5441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2"/>
          <p:cNvSpPr txBox="1"/>
          <p:nvPr>
            <p:ph type="title"/>
          </p:nvPr>
        </p:nvSpPr>
        <p:spPr>
          <a:xfrm>
            <a:off x="476136" y="3073873"/>
            <a:ext cx="603604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it-IT" sz="3200"/>
              <a:t> </a:t>
            </a:r>
            <a:endParaRPr/>
          </a:p>
        </p:txBody>
      </p:sp>
      <p:pic>
        <p:nvPicPr>
          <p:cNvPr id="372" name="Google Shape;372;p32"/>
          <p:cNvPicPr preferRelativeResize="0"/>
          <p:nvPr/>
        </p:nvPicPr>
        <p:blipFill rotWithShape="1">
          <a:blip r:embed="rId3">
            <a:alphaModFix/>
          </a:blip>
          <a:srcRect b="0" l="4372" r="0" t="0"/>
          <a:stretch/>
        </p:blipFill>
        <p:spPr>
          <a:xfrm>
            <a:off x="142584" y="2593508"/>
            <a:ext cx="6903909" cy="2258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2"/>
          <p:cNvPicPr preferRelativeResize="0"/>
          <p:nvPr/>
        </p:nvPicPr>
        <p:blipFill rotWithShape="1">
          <a:blip r:embed="rId4">
            <a:alphaModFix/>
          </a:blip>
          <a:srcRect b="0" l="0" r="4843" t="0"/>
          <a:stretch/>
        </p:blipFill>
        <p:spPr>
          <a:xfrm>
            <a:off x="7149732" y="1177663"/>
            <a:ext cx="4720391" cy="4960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it-IT" sz="2800"/>
              <a:t>bisogna vederle come regioni che vengono contrastate, tra qiuali parti del domino</a:t>
            </a:r>
            <a:br>
              <a:rPr lang="it-IT" sz="2800"/>
            </a:br>
            <a:r>
              <a:rPr lang="it-IT" sz="2800"/>
              <a:t>contrasti localizzati più vai avanti nelle PCs</a:t>
            </a:r>
            <a:br>
              <a:rPr lang="it-IT" sz="2800"/>
            </a:br>
            <a:r>
              <a:rPr lang="it-IT" sz="2800"/>
              <a:t>=&gt; prosegui</a:t>
            </a:r>
            <a:br>
              <a:rPr lang="it-IT" sz="2800"/>
            </a:br>
            <a:br>
              <a:rPr lang="it-IT" sz="2800"/>
            </a:br>
            <a:r>
              <a:rPr lang="it-IT" sz="2800"/>
              <a:t>potrebbe significare che quelle molto bsse e molto alte sono coinvolte nello taskswitching</a:t>
            </a:r>
            <a:br>
              <a:rPr lang="it-IT" sz="2800"/>
            </a:br>
            <a:r>
              <a:rPr lang="it-IT" sz="2800"/>
              <a:t> </a:t>
            </a:r>
            <a:br>
              <a:rPr lang="it-IT" sz="2800"/>
            </a:br>
            <a:br>
              <a:rPr lang="it-IT" sz="2800"/>
            </a:br>
            <a:br>
              <a:rPr lang="it-IT" sz="2800"/>
            </a:br>
            <a:endParaRPr sz="2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4"/>
          <p:cNvSpPr txBox="1"/>
          <p:nvPr>
            <p:ph type="title"/>
          </p:nvPr>
        </p:nvSpPr>
        <p:spPr>
          <a:xfrm>
            <a:off x="646111" y="1091382"/>
            <a:ext cx="9404723" cy="5112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</a:pPr>
            <a:r>
              <a:rPr lang="it-IT" sz="2400"/>
              <a:t>I nostri dubbi sono:</a:t>
            </a:r>
            <a:br>
              <a:rPr lang="it-IT" sz="2400"/>
            </a:br>
            <a:br>
              <a:rPr lang="it-IT" sz="2400"/>
            </a:br>
            <a:r>
              <a:rPr lang="it-IT" sz="2400"/>
              <a:t>- </a:t>
            </a:r>
            <a:r>
              <a:rPr lang="it-IT" sz="2400">
                <a:solidFill>
                  <a:srgbClr val="FF0000"/>
                </a:solidFill>
              </a:rPr>
              <a:t>Quale criterio </a:t>
            </a:r>
            <a:r>
              <a:rPr lang="it-IT" sz="2400"/>
              <a:t>dovremmo usare per trovare i loadings rilevanti?</a:t>
            </a:r>
            <a:br>
              <a:rPr lang="it-IT" sz="2400"/>
            </a:br>
            <a:r>
              <a:rPr lang="it-IT" sz="2400"/>
              <a:t>Noi abbiamo ipotizzato di valutare quelli lontani dalla media più di 3*sigma, o comunque n*sigma</a:t>
            </a:r>
            <a:br>
              <a:rPr lang="it-IT" sz="2400"/>
            </a:br>
            <a:br>
              <a:rPr lang="it-IT" sz="2400"/>
            </a:br>
            <a:r>
              <a:rPr lang="it-IT" sz="2400"/>
              <a:t>- Difficoltà nell'interpretare le funzioni delle singole regioni (con loading alti) dal punto di vista medico</a:t>
            </a:r>
            <a:br>
              <a:rPr lang="it-IT" sz="2400"/>
            </a:b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5"/>
          <p:cNvSpPr txBox="1"/>
          <p:nvPr>
            <p:ph type="title"/>
          </p:nvPr>
        </p:nvSpPr>
        <p:spPr>
          <a:xfrm>
            <a:off x="700762" y="677438"/>
            <a:ext cx="4596063" cy="2362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it-IT"/>
              <a:t>3^ e 4^ PCs</a:t>
            </a:r>
            <a:endParaRPr/>
          </a:p>
        </p:txBody>
      </p:sp>
      <p:pic>
        <p:nvPicPr>
          <p:cNvPr id="389" name="Google Shape;38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6012" y="2604666"/>
            <a:ext cx="5679988" cy="3204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40535" y="1083212"/>
            <a:ext cx="5272527" cy="5043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6"/>
          <p:cNvSpPr txBox="1"/>
          <p:nvPr>
            <p:ph type="title"/>
          </p:nvPr>
        </p:nvSpPr>
        <p:spPr>
          <a:xfrm>
            <a:off x="5486400" y="1156099"/>
            <a:ext cx="6386732" cy="4850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Century Gothic"/>
              <a:buNone/>
            </a:pPr>
            <a:r>
              <a:rPr lang="it-IT" sz="2200"/>
              <a:t>Plottando gli scores lungo le PCs non notiamo grandi differenze dai boxplot e infatti eventuali test sulle medie ci restituiscono pvalue abbastanza alti per il test </a:t>
            </a:r>
            <a:br>
              <a:rPr lang="it-IT" sz="2200"/>
            </a:br>
            <a:r>
              <a:rPr lang="it-IT" sz="2200"/>
              <a:t>H0: mu1 = mu2 vs H1: mu1 != mu2 </a:t>
            </a:r>
            <a:br>
              <a:rPr lang="it-IT" sz="2200"/>
            </a:br>
            <a:br>
              <a:rPr lang="it-IT" sz="2200"/>
            </a:br>
            <a:r>
              <a:rPr b="1" lang="it-IT" sz="2200"/>
              <a:t>Dubbi</a:t>
            </a:r>
            <a:r>
              <a:rPr lang="it-IT" sz="2200"/>
              <a:t>:</a:t>
            </a:r>
            <a:br>
              <a:rPr lang="it-IT" sz="2200"/>
            </a:br>
            <a:r>
              <a:rPr lang="it-IT" sz="2200"/>
              <a:t>- è corretto cercare prima le regioni in cui abbiamo pvalue bassi e solo in seguito controllare la normalità di quelli "interessanti"?</a:t>
            </a:r>
            <a:br>
              <a:rPr lang="it-IT" sz="2200"/>
            </a:br>
            <a:br>
              <a:rPr lang="it-IT" sz="2200"/>
            </a:br>
            <a:r>
              <a:rPr lang="it-IT" sz="2200"/>
              <a:t>-Oltre a fare test sulle medi, ci sono approcci alternativi per selezionare le regioni meaningful ?</a:t>
            </a:r>
            <a:br>
              <a:rPr lang="it-IT" sz="2200"/>
            </a:br>
            <a:endParaRPr sz="2200"/>
          </a:p>
        </p:txBody>
      </p:sp>
      <p:pic>
        <p:nvPicPr>
          <p:cNvPr id="396" name="Google Shape;39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071" y="134441"/>
            <a:ext cx="4903569" cy="2846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1674" y="3169198"/>
            <a:ext cx="3554361" cy="35543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it-IT"/>
              <a:t>non andare  troppoo in la co le pcs</a:t>
            </a:r>
            <a:br>
              <a:rPr lang="it-IT"/>
            </a:br>
            <a:br>
              <a:rPr lang="it-IT"/>
            </a:br>
            <a:r>
              <a:rPr lang="it-IT"/>
              <a:t>prendere le prime 3</a:t>
            </a:r>
            <a:br>
              <a:rPr lang="it-IT"/>
            </a:br>
            <a:r>
              <a:rPr lang="it-IT"/>
              <a:t>magari fare un bonferroni</a:t>
            </a:r>
            <a:br>
              <a:rPr lang="it-IT"/>
            </a:br>
            <a:r>
              <a:rPr lang="it-IT"/>
              <a:t>oppure discrimanzione sul multivariati</a:t>
            </a:r>
            <a:br>
              <a:rPr lang="it-IT"/>
            </a:br>
            <a:br>
              <a:rPr lang="it-IT"/>
            </a:br>
            <a:r>
              <a:rPr lang="it-IT"/>
              <a:t>oppure invece interpretare solo la tezra</a:t>
            </a:r>
            <a:br>
              <a:rPr lang="it-IT"/>
            </a:br>
            <a:br>
              <a:rPr lang="it-IT"/>
            </a:b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it-IT"/>
              <a:t>differenza tra medie e anche tra varianze</a:t>
            </a:r>
            <a:br>
              <a:rPr lang="it-IT"/>
            </a:br>
            <a:r>
              <a:rPr lang="it-IT"/>
              <a:t>è ocouqnu una conferma del comportamento che abbiamo gia visto della vaiabiltà di connettività</a:t>
            </a:r>
            <a:br>
              <a:rPr lang="it-IT"/>
            </a:br>
            <a:r>
              <a:rPr lang="it-IT"/>
              <a:t>visto che </a:t>
            </a:r>
            <a:br>
              <a:rPr lang="it-IT"/>
            </a:br>
            <a:br>
              <a:rPr lang="it-IT"/>
            </a:br>
            <a:r>
              <a:rPr lang="it-IT"/>
              <a:t>non andare troppo in là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it-IT"/>
              <a:t> </a:t>
            </a:r>
            <a:endParaRPr/>
          </a:p>
        </p:txBody>
      </p:sp>
      <p:sp>
        <p:nvSpPr>
          <p:cNvPr id="413" name="Google Shape;413;p39"/>
          <p:cNvSpPr/>
          <p:nvPr/>
        </p:nvSpPr>
        <p:spPr>
          <a:xfrm>
            <a:off x="791496" y="552818"/>
            <a:ext cx="925933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it-IT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 ha senso fare test singoli sulle singole regioni?</a:t>
            </a:r>
            <a:br>
              <a:rPr b="0" i="0" lang="it-IT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it-IT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è più sensato fare dei test seguendo la linea delle C.R. di Bonferroni ?</a:t>
            </a:r>
            <a:br>
              <a:rPr b="0" i="0" lang="it-IT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24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4" name="Google Shape;41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5646" y="1953348"/>
            <a:ext cx="4635422" cy="4635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191" name="Google Shape;191;p4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413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0"/>
          <p:cNvPicPr preferRelativeResize="0"/>
          <p:nvPr/>
        </p:nvPicPr>
        <p:blipFill rotWithShape="1">
          <a:blip r:embed="rId4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0"/>
          <p:cNvPicPr preferRelativeResize="0"/>
          <p:nvPr/>
        </p:nvPicPr>
        <p:blipFill rotWithShape="1">
          <a:blip r:embed="rId5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0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274"/>
                </a:srgbClr>
              </a:gs>
              <a:gs pos="36000">
                <a:srgbClr val="4CB9C3">
                  <a:alpha val="5490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40"/>
          <p:cNvPicPr preferRelativeResize="0"/>
          <p:nvPr/>
        </p:nvPicPr>
        <p:blipFill rotWithShape="1">
          <a:blip r:embed="rId6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0"/>
          <p:cNvPicPr preferRelativeResize="0"/>
          <p:nvPr/>
        </p:nvPicPr>
        <p:blipFill rotWithShape="1">
          <a:blip r:embed="rId7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313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0"/>
          <p:cNvSpPr/>
          <p:nvPr/>
        </p:nvSpPr>
        <p:spPr>
          <a:xfrm>
            <a:off x="654399" y="5296879"/>
            <a:ext cx="9181185" cy="11899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0" i="0" lang="it-IT" sz="33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E’ un’ovvia alternativa quella di plottare direttamente valori connettività su regioni?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4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4206" y="607694"/>
            <a:ext cx="4650106" cy="4650106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2352"/>
              </a:srgbClr>
            </a:outerShdw>
          </a:effectLst>
        </p:spPr>
      </p:pic>
      <p:pic>
        <p:nvPicPr>
          <p:cNvPr id="427" name="Google Shape;427;p4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383754" y="968198"/>
            <a:ext cx="5869265" cy="3898738"/>
          </a:xfrm>
          <a:prstGeom prst="rect">
            <a:avLst/>
          </a:prstGeom>
          <a:noFill/>
          <a:ln>
            <a:noFill/>
          </a:ln>
          <a:effectLst>
            <a:outerShdw blurRad="50800" rotWithShape="0" algn="t" dir="5400000" dist="38100">
              <a:srgbClr val="000000">
                <a:alpha val="42352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"/>
          <p:cNvSpPr txBox="1"/>
          <p:nvPr>
            <p:ph type="title"/>
          </p:nvPr>
        </p:nvSpPr>
        <p:spPr>
          <a:xfrm>
            <a:off x="646111" y="452718"/>
            <a:ext cx="9404723" cy="4864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it-IT" sz="3600"/>
              <a:t>PCA SEPARATA </a:t>
            </a:r>
            <a:br>
              <a:rPr lang="it-IT" sz="1600"/>
            </a:br>
            <a:r>
              <a:rPr lang="it-IT" sz="1600"/>
              <a:t>Abbiamo poi svolto due PCA separate per Sani e Schizo</a:t>
            </a:r>
            <a:br>
              <a:rPr lang="it-IT" sz="1600"/>
            </a:br>
            <a:br>
              <a:rPr lang="it-IT" sz="1600"/>
            </a:br>
            <a:r>
              <a:rPr lang="it-IT" sz="1800"/>
              <a:t>- Una volta ottenute le direzioni di massima variabilità per sani e per schizo e confrontate, come facciamo a capire cosa causa questa differenza?</a:t>
            </a:r>
            <a:br>
              <a:rPr lang="it-IT" sz="1800"/>
            </a:br>
            <a:r>
              <a:rPr lang="it-IT" sz="1800"/>
              <a:t>e in particolare </a:t>
            </a:r>
            <a:r>
              <a:rPr b="1" lang="it-IT" sz="1800"/>
              <a:t>cosa si deduce performance di un soggetto nel task-switching</a:t>
            </a:r>
            <a:br>
              <a:rPr b="1" lang="it-IT" sz="1800"/>
            </a:br>
            <a:br>
              <a:rPr b="1" lang="it-IT" sz="1800"/>
            </a:br>
            <a:r>
              <a:rPr lang="it-IT" sz="1800"/>
              <a:t>Ipotesi: se sani e schizo si comportano diversamente dal punto di vista cerebrale vuol dire che ci sono meccanismi diversi, ci sono deficit</a:t>
            </a:r>
            <a:br>
              <a:rPr lang="it-IT" sz="1600"/>
            </a:br>
            <a:endParaRPr sz="1600"/>
          </a:p>
        </p:txBody>
      </p:sp>
      <p:pic>
        <p:nvPicPr>
          <p:cNvPr descr="Immagine che contiene testo&#10;&#10;Descrizione generata automaticamente" id="433" name="Google Shape;43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261" y="5455517"/>
            <a:ext cx="5070777" cy="9856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testo&#10;&#10;Descrizione generata automaticamente" id="434" name="Google Shape;43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6261" y="3920809"/>
            <a:ext cx="5070777" cy="121559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 txBox="1"/>
          <p:nvPr/>
        </p:nvSpPr>
        <p:spPr>
          <a:xfrm>
            <a:off x="646111" y="3432220"/>
            <a:ext cx="44217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Loadings PC1 e PC2 dei sani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magine che contiene testo&#10;&#10;Descrizione generata automaticamente" id="436" name="Google Shape;436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81816" y="3920809"/>
            <a:ext cx="55245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1"/>
          <p:cNvSpPr txBox="1"/>
          <p:nvPr/>
        </p:nvSpPr>
        <p:spPr>
          <a:xfrm>
            <a:off x="6096000" y="3429000"/>
            <a:ext cx="442171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Loadings PC1 e PC2 degli schizo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8" name="Google Shape;438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81816" y="5491581"/>
            <a:ext cx="3124200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1"/>
          <p:cNvSpPr/>
          <p:nvPr/>
        </p:nvSpPr>
        <p:spPr>
          <a:xfrm>
            <a:off x="5881816" y="6171622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br>
              <a:rPr b="0" i="0" lang="it-IT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it-IT"/>
              <a:t>c'è una ragione fisiologica per cui 24 e 25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3"/>
          <p:cNvSpPr txBox="1"/>
          <p:nvPr>
            <p:ph type="title"/>
          </p:nvPr>
        </p:nvSpPr>
        <p:spPr>
          <a:xfrm>
            <a:off x="534369" y="420060"/>
            <a:ext cx="9771518" cy="19036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Century Gothic"/>
              <a:buNone/>
            </a:pPr>
            <a:r>
              <a:rPr lang="it-IT" sz="2000"/>
              <a:t>- Sembra che i loadings delle ultime PCs vengano diversi fra sani e schizo</a:t>
            </a:r>
            <a:br>
              <a:rPr lang="it-IT" sz="2000"/>
            </a:br>
            <a:br>
              <a:rPr lang="it-IT" sz="2000"/>
            </a:br>
            <a:r>
              <a:rPr lang="it-IT" sz="2000"/>
              <a:t>- </a:t>
            </a:r>
            <a:r>
              <a:rPr lang="it-IT" sz="2000">
                <a:solidFill>
                  <a:srgbClr val="EBEBEB"/>
                </a:solidFill>
              </a:rPr>
              <a:t>è rumore di fondo? Come lo verifichiamo?</a:t>
            </a:r>
            <a:br>
              <a:rPr lang="it-IT" sz="2000">
                <a:solidFill>
                  <a:srgbClr val="EBEBEB"/>
                </a:solidFill>
              </a:rPr>
            </a:br>
            <a:r>
              <a:rPr lang="it-IT" sz="2000">
                <a:solidFill>
                  <a:srgbClr val="EBEBEB"/>
                </a:solidFill>
              </a:rPr>
              <a:t>Ha senso la teoria del voler cercare caratteristiche tipiche per ciascuna delle due popolazioni?</a:t>
            </a:r>
            <a:endParaRPr sz="2000"/>
          </a:p>
        </p:txBody>
      </p:sp>
      <p:pic>
        <p:nvPicPr>
          <p:cNvPr descr="Immagine che contiene testo, antenna, xilofono&#10;&#10;Descrizione generata automaticamente" id="450" name="Google Shape;45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8657" y="2323750"/>
            <a:ext cx="3708042" cy="37080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testo, antenna, xilofono&#10;&#10;Descrizione generata automaticamente" id="451" name="Google Shape;45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5455" y="2317124"/>
            <a:ext cx="3708042" cy="3708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228" y="6170332"/>
            <a:ext cx="4914900" cy="469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magine che contiene testo&#10;&#10;Descrizione generata automaticamente" id="453" name="Google Shape;453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59826" y="6107359"/>
            <a:ext cx="4559300" cy="6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4"/>
          <p:cNvSpPr txBox="1"/>
          <p:nvPr>
            <p:ph type="title"/>
          </p:nvPr>
        </p:nvSpPr>
        <p:spPr>
          <a:xfrm>
            <a:off x="646111" y="452717"/>
            <a:ext cx="9404723" cy="5977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it-IT" sz="2800"/>
              <a:t>prequel di impulsivity:</a:t>
            </a:r>
            <a:br>
              <a:rPr lang="it-IT" sz="2800"/>
            </a:br>
            <a:r>
              <a:rPr lang="it-IT" sz="2800"/>
              <a:t>Abbiamo analizzato i loadings di PCA separate ed estratto regioni </a:t>
            </a:r>
            <a:br>
              <a:rPr lang="it-IT" sz="2800"/>
            </a:br>
            <a:r>
              <a:rPr lang="it-IT" sz="2800"/>
              <a:t>notiamo che c’è molta variabilità negli scores, vorremmo trovare modi di scorporare schizo</a:t>
            </a:r>
            <a:br>
              <a:rPr lang="it-IT" sz="2800"/>
            </a:br>
            <a:br>
              <a:rPr lang="it-IT" sz="2800"/>
            </a:br>
            <a:r>
              <a:rPr lang="it-IT" sz="2800"/>
              <a:t>Se la divisione fra sani e schizo non è emersa dalle zmaps, vorremmo provare a dividere i soggetti per livelli di impulsività 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it-IT"/>
              <a:t>NON USARE LE ULTIME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46"/>
          <p:cNvPicPr preferRelativeResize="0"/>
          <p:nvPr/>
        </p:nvPicPr>
        <p:blipFill rotWithShape="1">
          <a:blip r:embed="rId3">
            <a:alphaModFix/>
          </a:blip>
          <a:srcRect b="19388" l="16733" r="12086" t="2776"/>
          <a:stretch/>
        </p:blipFill>
        <p:spPr>
          <a:xfrm>
            <a:off x="3805085" y="374118"/>
            <a:ext cx="2757948" cy="301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6"/>
          <p:cNvPicPr preferRelativeResize="0"/>
          <p:nvPr/>
        </p:nvPicPr>
        <p:blipFill rotWithShape="1">
          <a:blip r:embed="rId4">
            <a:alphaModFix/>
          </a:blip>
          <a:srcRect b="19335" l="21759" r="7060" t="2833"/>
          <a:stretch/>
        </p:blipFill>
        <p:spPr>
          <a:xfrm>
            <a:off x="7182465" y="374116"/>
            <a:ext cx="2757949" cy="301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6"/>
          <p:cNvPicPr preferRelativeResize="0"/>
          <p:nvPr/>
        </p:nvPicPr>
        <p:blipFill rotWithShape="1">
          <a:blip r:embed="rId5">
            <a:alphaModFix/>
          </a:blip>
          <a:srcRect b="16070" l="11171" r="15352" t="3584"/>
          <a:stretch/>
        </p:blipFill>
        <p:spPr>
          <a:xfrm>
            <a:off x="3805084" y="3635837"/>
            <a:ext cx="2757949" cy="301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6"/>
          <p:cNvPicPr preferRelativeResize="0"/>
          <p:nvPr/>
        </p:nvPicPr>
        <p:blipFill rotWithShape="1">
          <a:blip r:embed="rId6">
            <a:alphaModFix/>
          </a:blip>
          <a:srcRect b="14065" l="13444" r="10346" t="2603"/>
          <a:stretch/>
        </p:blipFill>
        <p:spPr>
          <a:xfrm>
            <a:off x="7182466" y="3635837"/>
            <a:ext cx="2757950" cy="3015686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6"/>
          <p:cNvSpPr txBox="1"/>
          <p:nvPr/>
        </p:nvSpPr>
        <p:spPr>
          <a:xfrm>
            <a:off x="634181" y="1651365"/>
            <a:ext cx="275794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 letteratura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LOW: &lt;52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MEDIUM: 52-72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HIGH: &gt;72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46"/>
          <p:cNvSpPr txBox="1"/>
          <p:nvPr/>
        </p:nvSpPr>
        <p:spPr>
          <a:xfrm>
            <a:off x="634181" y="4789213"/>
            <a:ext cx="275794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Nostra proposta (visivamente da boxplot)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LOW: &lt;65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MEDIUM: 65-80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it-IT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HIGH: &gt;80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46"/>
          <p:cNvSpPr txBox="1"/>
          <p:nvPr/>
        </p:nvSpPr>
        <p:spPr>
          <a:xfrm>
            <a:off x="641556" y="374116"/>
            <a:ext cx="243348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it-IT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BARRATT TEST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"/>
          <p:cNvSpPr txBox="1"/>
          <p:nvPr>
            <p:ph type="title"/>
          </p:nvPr>
        </p:nvSpPr>
        <p:spPr>
          <a:xfrm>
            <a:off x="671511" y="8464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it-IT" sz="3200"/>
              <a:t>non ho capito cosa inendono con </a:t>
            </a:r>
            <a:br>
              <a:rPr lang="it-IT" sz="3200"/>
            </a:br>
            <a:r>
              <a:rPr lang="it-IT" sz="3200"/>
              <a:t>regressione</a:t>
            </a:r>
            <a:br>
              <a:rPr lang="it-IT" sz="3200"/>
            </a:br>
            <a:br>
              <a:rPr lang="it-IT" sz="3200"/>
            </a:br>
            <a:r>
              <a:rPr lang="it-IT" sz="3200"/>
              <a:t>correlaizone barratt e scores della pc</a:t>
            </a:r>
            <a:br>
              <a:rPr lang="it-IT" sz="3200"/>
            </a:br>
            <a:br>
              <a:rPr lang="it-IT" sz="3200"/>
            </a:br>
            <a:r>
              <a:rPr lang="it-IT" sz="3200"/>
              <a:t>bho non ho capito la risposta che mi hanno detto sul dividere secono un criterio e cercare un diviosne con lo stesso criterio</a:t>
            </a:r>
            <a:br>
              <a:rPr lang="it-IT" sz="3200"/>
            </a:br>
            <a:endParaRPr sz="3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8"/>
          <p:cNvSpPr txBox="1"/>
          <p:nvPr>
            <p:ph type="title"/>
          </p:nvPr>
        </p:nvSpPr>
        <p:spPr>
          <a:xfrm>
            <a:off x="620711" y="6686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it-IT" sz="2800"/>
              <a:t>magari clustering con reaction time o barrat score</a:t>
            </a:r>
            <a:br>
              <a:rPr lang="it-IT" sz="2800"/>
            </a:br>
            <a:r>
              <a:rPr lang="it-IT" sz="2800"/>
              <a:t>oppure classification</a:t>
            </a:r>
            <a:br>
              <a:rPr lang="it-IT" sz="2800"/>
            </a:br>
            <a:br>
              <a:rPr lang="it-IT" sz="2800"/>
            </a:br>
            <a:r>
              <a:rPr lang="it-IT" sz="2800"/>
              <a:t>UNIRE 3^ PC AI TEMPI</a:t>
            </a:r>
            <a:br>
              <a:rPr lang="it-IT" sz="2800"/>
            </a:br>
            <a:br>
              <a:rPr lang="it-IT" sz="2800"/>
            </a:br>
            <a:r>
              <a:rPr lang="it-IT" sz="2800"/>
              <a:t>DIAMO UN NOME ALLA COSE CHE LI SEPARA E DIAMO UNA COLONNA VERTEBRALE ALLA STORIA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9"/>
          <p:cNvSpPr txBox="1"/>
          <p:nvPr>
            <p:ph type="title"/>
          </p:nvPr>
        </p:nvSpPr>
        <p:spPr>
          <a:xfrm>
            <a:off x="646112" y="452718"/>
            <a:ext cx="9798052" cy="19365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Century Gothic"/>
              <a:buNone/>
            </a:pPr>
            <a:r>
              <a:rPr lang="it-IT" sz="3200"/>
              <a:t>scores tra low/mid/high impulsivity (PCA totale)</a:t>
            </a:r>
            <a:br>
              <a:rPr lang="it-IT" sz="3200"/>
            </a:br>
            <a:r>
              <a:rPr lang="it-IT" sz="3200"/>
              <a:t>Facciamo l’ANOVA? -&gt; </a:t>
            </a:r>
            <a:endParaRPr sz="3200"/>
          </a:p>
        </p:txBody>
      </p:sp>
      <p:pic>
        <p:nvPicPr>
          <p:cNvPr id="490" name="Google Shape;49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593" y="1797388"/>
            <a:ext cx="8202924" cy="4762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>
            <p:ph type="title"/>
          </p:nvPr>
        </p:nvSpPr>
        <p:spPr>
          <a:xfrm>
            <a:off x="646111" y="452718"/>
            <a:ext cx="9404723" cy="819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it-IT"/>
              <a:t>Considerazioni</a:t>
            </a:r>
            <a:endParaRPr/>
          </a:p>
        </p:txBody>
      </p:sp>
      <p:sp>
        <p:nvSpPr>
          <p:cNvPr id="197" name="Google Shape;197;p5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0" i="0" lang="it-IT" sz="1800" u="none" strike="noStrike">
                <a:latin typeface="Calibri"/>
                <a:ea typeface="Calibri"/>
                <a:cs typeface="Calibri"/>
                <a:sym typeface="Calibri"/>
              </a:rPr>
              <a:t>Riscontriamo da analisi grafica un’evidente inferiorità di accuratezza delle risposte degli schizofrenici,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it-IT" sz="1800">
                <a:latin typeface="Calibri"/>
                <a:ea typeface="Calibri"/>
                <a:cs typeface="Calibri"/>
                <a:sym typeface="Calibri"/>
              </a:rPr>
              <a:t>Sorprendentemente, </a:t>
            </a:r>
            <a:r>
              <a:rPr b="0" i="0" lang="it-IT" sz="1800" u="none" strike="noStrike">
                <a:latin typeface="Calibri"/>
                <a:ea typeface="Calibri"/>
                <a:cs typeface="Calibri"/>
                <a:sym typeface="Calibri"/>
              </a:rPr>
              <a:t>in proporzione al totale dei propri errori, gli schizofrenici sbagliano meno sullo switch rispetto ai sani.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b="0" i="0" lang="it-IT" sz="1800" u="none" strike="noStrike">
                <a:latin typeface="Calibri"/>
                <a:ea typeface="Calibri"/>
                <a:cs typeface="Calibri"/>
                <a:sym typeface="Calibri"/>
              </a:rPr>
              <a:t>Abbiamo riscontrato una variabilità sulla performance in caso di switch nel caso dei sani (i sani sono più dissimili tra loro?) </a:t>
            </a:r>
            <a:endParaRPr/>
          </a:p>
          <a:p>
            <a:pPr indent="-251459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0" i="0" lang="it-IT" sz="1800" u="none" strike="noStrike">
                <a:latin typeface="Calibri"/>
                <a:ea typeface="Calibri"/>
                <a:cs typeface="Calibri"/>
                <a:sym typeface="Calibri"/>
              </a:rPr>
              <a:t>Uno schizofrenico è più lento di un sano, ma entrambi riscontrano una paragonabile (assenza di interazione) difficoltà (in termini di tempo e risposte corrette) sul task switching.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440"/>
              <a:buChar char="►"/>
            </a:pPr>
            <a:r>
              <a:rPr b="0" i="0" lang="it-IT" sz="1800" u="none" strike="noStrike">
                <a:latin typeface="Calibri"/>
                <a:ea typeface="Calibri"/>
                <a:cs typeface="Calibri"/>
                <a:sym typeface="Calibri"/>
              </a:rPr>
              <a:t>Potremmo dire che uno schz in generale ha più difficoltà di concentrazione sul compito, e il cambio di task non sembra rappresentare una difficoltà aggiuntiva rispetto a ciò.</a:t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0"/>
          <p:cNvSpPr txBox="1"/>
          <p:nvPr>
            <p:ph type="title"/>
          </p:nvPr>
        </p:nvSpPr>
        <p:spPr>
          <a:xfrm>
            <a:off x="646111" y="452717"/>
            <a:ext cx="9404723" cy="4962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it-IT"/>
              <a:t>e quindi anche qui test con pvalue e Bonferroni</a:t>
            </a:r>
            <a:br>
              <a:rPr lang="it-IT"/>
            </a:br>
            <a:br>
              <a:rPr lang="it-IT"/>
            </a:br>
            <a:r>
              <a:rPr lang="it-IT"/>
              <a:t>=&gt; domanda: clustering per capire la divisione? o già così è sufficiente?</a:t>
            </a:r>
            <a:br>
              <a:rPr lang="it-IT"/>
            </a:br>
            <a:br>
              <a:rPr lang="it-IT"/>
            </a:b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"/>
          <p:cNvSpPr txBox="1"/>
          <p:nvPr>
            <p:ph type="title"/>
          </p:nvPr>
        </p:nvSpPr>
        <p:spPr>
          <a:xfrm>
            <a:off x="646111" y="452718"/>
            <a:ext cx="9404723" cy="6737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it-IT"/>
              <a:t>Dagli articoli</a:t>
            </a:r>
            <a:endParaRPr/>
          </a:p>
        </p:txBody>
      </p:sp>
      <p:sp>
        <p:nvSpPr>
          <p:cNvPr id="203" name="Google Shape;203;p6"/>
          <p:cNvSpPr txBox="1"/>
          <p:nvPr>
            <p:ph idx="1" type="body"/>
          </p:nvPr>
        </p:nvSpPr>
        <p:spPr>
          <a:xfrm>
            <a:off x="318052" y="1272210"/>
            <a:ext cx="9731801" cy="4976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486"/>
              <a:buNone/>
            </a:pPr>
            <a:br>
              <a:rPr b="0" lang="it-IT"/>
            </a:br>
            <a:r>
              <a:rPr b="0" i="0" lang="it-IT" sz="1800" u="none" strike="noStrike">
                <a:latin typeface="Calibri"/>
                <a:ea typeface="Calibri"/>
                <a:cs typeface="Calibri"/>
                <a:sym typeface="Calibri"/>
              </a:rPr>
              <a:t>Questi risultati ci sembrano confermati da quanto leggiamo in letteratura (articoli):</a:t>
            </a:r>
            <a:endParaRPr b="0"/>
          </a:p>
          <a:p>
            <a:pPr indent="-3429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486"/>
              <a:buChar char="►"/>
            </a:pPr>
            <a:r>
              <a:rPr b="0" i="0" lang="it-IT" sz="1800" u="none" strike="noStrike">
                <a:latin typeface="Calibri"/>
                <a:ea typeface="Calibri"/>
                <a:cs typeface="Calibri"/>
                <a:sym typeface="Calibri"/>
              </a:rPr>
              <a:t>Schz suffer from more between-task interference.</a:t>
            </a:r>
            <a:endParaRPr b="0"/>
          </a:p>
          <a:p>
            <a:pPr indent="-34290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486"/>
              <a:buChar char="►"/>
            </a:pPr>
            <a:r>
              <a:rPr b="0" i="0" lang="it-IT" sz="1800" u="none" strike="noStrike">
                <a:latin typeface="Calibri"/>
                <a:ea typeface="Calibri"/>
                <a:cs typeface="Calibri"/>
                <a:sym typeface="Calibri"/>
              </a:rPr>
              <a:t>This implies that the schz person needs to perform anticipatory reconfiguration for both switch and non-switch trials (mentre i sani lo fanno solo sullo switch). Schizophrenic patients exhibit more effortful processing (more brain activity) on non-switch trials than controls, suggesting that patients found task-repetition as difficult as task-switching.”</a:t>
            </a:r>
            <a:endParaRPr/>
          </a:p>
          <a:p>
            <a:pPr indent="0" lvl="0" marL="1028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486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486"/>
              <a:buNone/>
            </a:pPr>
            <a:r>
              <a:rPr lang="it-IT"/>
              <a:t>Dubbi: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486"/>
              <a:buNone/>
            </a:pPr>
            <a:r>
              <a:rPr b="0" lang="it-IT"/>
              <a:t>- Proposta: mixed effects model per indagare effetto CSI/ITI -&gt; più variabilità al variare di tempo di preparazione?</a:t>
            </a:r>
            <a:endParaRPr b="0"/>
          </a:p>
          <a:p>
            <a:pPr indent="0" lvl="0" marL="1143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6486"/>
              <a:buNone/>
            </a:pPr>
            <a:br>
              <a:rPr b="0" lang="it-IT"/>
            </a:br>
            <a:r>
              <a:rPr lang="it-IT" sz="1800">
                <a:latin typeface="Calibri"/>
                <a:ea typeface="Calibri"/>
                <a:cs typeface="Calibri"/>
                <a:sym typeface="Calibri"/>
              </a:rPr>
              <a:t>Q</a:t>
            </a:r>
            <a:r>
              <a:rPr b="0" i="0" lang="it-IT" sz="1800" u="none" strike="noStrike">
                <a:latin typeface="Calibri"/>
                <a:ea typeface="Calibri"/>
                <a:cs typeface="Calibri"/>
                <a:sym typeface="Calibri"/>
              </a:rPr>
              <a:t>uindi: “Task switching difficulties in schizophrenia do not result from a specific switching deficit, but rather from a broader difficulty in active memory for task context. In some experiments, patients needed to be reminded by the experimenter several times what responses (ex index of left hand) indicated.”</a:t>
            </a:r>
            <a:endParaRPr b="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86486"/>
              <a:buNone/>
            </a:pPr>
            <a:br>
              <a:rPr b="0" lang="it-IT"/>
            </a:b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"/>
          <p:cNvSpPr txBox="1"/>
          <p:nvPr>
            <p:ph type="title"/>
          </p:nvPr>
        </p:nvSpPr>
        <p:spPr>
          <a:xfrm>
            <a:off x="646111" y="452718"/>
            <a:ext cx="9404723" cy="8327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it-IT"/>
              <a:t>Indagini esplorative su covariates: da aggiungere? Come?</a:t>
            </a:r>
            <a:endParaRPr/>
          </a:p>
        </p:txBody>
      </p:sp>
      <p:sp>
        <p:nvSpPr>
          <p:cNvPr id="209" name="Google Shape;209;p7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it-IT"/>
              <a:t>BMI e age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it-IT"/>
              <a:t>Dati su fumo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it-IT"/>
              <a:t>Barratt scores</a:t>
            </a:r>
            <a:endParaRPr/>
          </a:p>
          <a:p>
            <a:pPr indent="-241300" lvl="0" marL="3429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845" y="623762"/>
            <a:ext cx="5610475" cy="561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8505" y="731519"/>
            <a:ext cx="5488649" cy="548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it-IT" sz="2800"/>
              <a:t>attento che cmunque schizo hanno eta e bmi più alti</a:t>
            </a:r>
            <a:br>
              <a:rPr lang="it-IT" sz="2800"/>
            </a:br>
            <a:br>
              <a:rPr lang="it-IT" sz="2800"/>
            </a:br>
            <a:r>
              <a:rPr lang="it-IT" sz="2800"/>
              <a:t> un po' sempliciotto</a:t>
            </a:r>
            <a:br>
              <a:rPr lang="it-IT" sz="2800"/>
            </a:br>
            <a:br>
              <a:rPr lang="it-IT" sz="2800"/>
            </a:br>
            <a:r>
              <a:rPr lang="it-IT" sz="2800"/>
              <a:t>transofrmazione per avere meno punti che sbrodolano verso destra nel bmi</a:t>
            </a:r>
            <a:br>
              <a:rPr lang="it-IT" sz="2800"/>
            </a:br>
            <a:br>
              <a:rPr lang="it-IT" sz="2800"/>
            </a:br>
            <a:r>
              <a:rPr lang="it-IT" sz="2800"/>
              <a:t>mancano grafici su modelli lm fatti</a:t>
            </a:r>
            <a:br>
              <a:rPr lang="it-IT" sz="2800"/>
            </a:br>
            <a:br>
              <a:rPr lang="it-IT" sz="2800"/>
            </a:br>
            <a:r>
              <a:rPr lang="it-IT" sz="2800"/>
              <a:t>eventualmente unire age e bmi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e">
  <a:themeElements>
    <a:clrScheme name="Ione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one">
  <a:themeElements>
    <a:clrScheme name="Ione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2022-05-09T20:10:51Z</dcterms:created>
  <dc:creator>Lorenzo Ferrara</dc:creator>
</cp:coreProperties>
</file>